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bin" ContentType="application/vnd.openxmlformats-officedocument.oleObject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2"/>
  </p:notesMasterIdLst>
  <p:sldIdLst>
    <p:sldId id="258" r:id="rId3"/>
    <p:sldId id="291" r:id="rId4"/>
    <p:sldId id="296" r:id="rId5"/>
    <p:sldId id="297" r:id="rId6"/>
    <p:sldId id="298" r:id="rId7"/>
    <p:sldId id="275" r:id="rId8"/>
    <p:sldId id="302" r:id="rId9"/>
    <p:sldId id="303" r:id="rId10"/>
    <p:sldId id="304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3399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676" autoAdjust="0"/>
    <p:restoredTop sz="94660"/>
  </p:normalViewPr>
  <p:slideViewPr>
    <p:cSldViewPr>
      <p:cViewPr>
        <p:scale>
          <a:sx n="76" d="100"/>
          <a:sy n="76" d="100"/>
        </p:scale>
        <p:origin x="-123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69E7C1B-8A4F-4AF1-8BC4-A2361097ED99}" type="datetimeFigureOut">
              <a:rPr lang="ru-RU"/>
              <a:pPr>
                <a:defRPr/>
              </a:pPr>
              <a:t>24.09.2017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D99D678-200D-492D-8AA0-81DB392266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57651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F99F66F-1FEB-4083-9427-7553BE5973A4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2B5EBC3-651C-47E6-B50D-D148EECAF89C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7166"/>
            <a:ext cx="7789776" cy="1470025"/>
          </a:xfr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7356" y="2112941"/>
            <a:ext cx="5429288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FF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7B99F2-5245-4761-B13D-2D5B3F39A463}" type="datetimeFigureOut">
              <a:rPr lang="en-US"/>
              <a:pPr>
                <a:defRPr/>
              </a:pPr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90741-DD5E-4A7D-9550-0F91444448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131378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C3399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C3C96-C523-4475-B5DE-40EFC09BDF53}" type="datetimeFigureOut">
              <a:rPr lang="en-US"/>
              <a:pPr>
                <a:defRPr/>
              </a:pPr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B2602-E91F-4396-801B-58E950D1C3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7567312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78604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28586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DF56D-F492-4427-A4A0-A34547DB7CF4}" type="datetimeFigureOut">
              <a:rPr lang="en-US"/>
              <a:pPr>
                <a:defRPr/>
              </a:pPr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0FC47-FCF1-428F-B99B-13CE5EB3C0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588610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EEEEE-3BDD-4ED8-92A2-96104D7F1D6E}" type="datetimeFigureOut">
              <a:rPr lang="en-US"/>
              <a:pPr>
                <a:defRPr/>
              </a:pPr>
              <a:t>9/24/2017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008D6D-9F9C-4D61-AAAC-9DE284BABC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948231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115AC-8CE6-42FE-8A47-D84918D5DBEC}" type="datetimeFigureOut">
              <a:rPr lang="en-US"/>
              <a:pPr>
                <a:defRPr/>
              </a:pPr>
              <a:t>9/24/2017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DA5F7-1908-4AF3-8188-EDB380AB5F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979517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D8EEAE-D862-46F3-9B72-88CABD87AC5E}" type="datetimeFigureOut">
              <a:rPr lang="en-US"/>
              <a:pPr>
                <a:defRPr/>
              </a:pPr>
              <a:t>9/24/2017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4953A8-768F-4123-8B53-6F9829F2B6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339744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D65A50-7561-429E-8188-D2DCF2586FAF}" type="datetimeFigureOut">
              <a:rPr lang="en-US"/>
              <a:pPr>
                <a:defRPr/>
              </a:pPr>
              <a:t>9/24/2017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624A7F-CEF1-4AB9-B5A1-8EB3B57E54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249605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26688-D39B-4F87-AE68-15BD9013EAB9}" type="datetimeFigureOut">
              <a:rPr lang="en-US"/>
              <a:pPr>
                <a:defRPr/>
              </a:pPr>
              <a:t>9/24/2017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46A45-4824-402A-9CC7-E007B4F087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210414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BD3E1-D768-47F3-A349-E6099F2C3435}" type="datetimeFigureOut">
              <a:rPr lang="en-US"/>
              <a:pPr>
                <a:defRPr/>
              </a:pPr>
              <a:t>9/24/2017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A2F76-0288-42EE-BA7D-86EA4900D2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794614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CF32A-4C81-4D26-BA4C-8B189BA19CFC}" type="datetimeFigureOut">
              <a:rPr lang="en-US"/>
              <a:pPr>
                <a:defRPr/>
              </a:pPr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64F19-3D33-4505-AEF6-7D32DFDC85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1148276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FD2E9-D22C-4ABB-944C-F4D61B656CC4}" type="datetimeFigureOut">
              <a:rPr lang="en-US"/>
              <a:pPr>
                <a:defRPr/>
              </a:pPr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B99EB-E724-4DD3-85DC-8A9B56F190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2821291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A6A50F-F247-426E-B459-77F8ED5F70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solidFill>
            <a:srgbClr val="FFFFFF">
              <a:alpha val="6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A91A8FC-70FE-4F77-AF7D-4467A6E8B0CC}" type="datetimeFigureOut">
              <a:rPr lang="en-US"/>
              <a:pPr>
                <a:defRPr/>
              </a:pPr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2FCD55F-E446-4298-B8F4-D741A740C0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8" r:id="rId12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908050"/>
            <a:ext cx="7929563" cy="1898650"/>
          </a:xfrm>
        </p:spPr>
        <p:txBody>
          <a:bodyPr/>
          <a:lstStyle/>
          <a:p>
            <a:pPr eaLnBrk="1" hangingPunct="1"/>
            <a:r>
              <a:rPr lang="ru-RU" sz="4000" b="1" dirty="0" smtClean="0"/>
              <a:t>Площадь трапеции.</a:t>
            </a:r>
            <a:br>
              <a:rPr lang="ru-RU" sz="4000" b="1" dirty="0" smtClean="0"/>
            </a:br>
            <a:r>
              <a:rPr lang="ru-RU" sz="4000" b="1" dirty="0" smtClean="0"/>
              <a:t>Решение задач.</a:t>
            </a:r>
            <a:br>
              <a:rPr lang="ru-RU" sz="4000" b="1" dirty="0" smtClean="0"/>
            </a:br>
            <a:r>
              <a:rPr lang="ru-RU" sz="4000" b="1" dirty="0" smtClean="0"/>
              <a:t>Урок геометрии в 8 классе</a:t>
            </a:r>
            <a:br>
              <a:rPr lang="ru-RU" sz="4000" b="1" dirty="0" smtClean="0"/>
            </a:br>
            <a:endParaRPr lang="ru-RU" sz="4000" b="1" dirty="0" smtClean="0"/>
          </a:p>
        </p:txBody>
      </p:sp>
      <p:sp>
        <p:nvSpPr>
          <p:cNvPr id="3075" name="Подзаголовок 2"/>
          <p:cNvSpPr txBox="1">
            <a:spLocks/>
          </p:cNvSpPr>
          <p:nvPr/>
        </p:nvSpPr>
        <p:spPr bwMode="auto">
          <a:xfrm>
            <a:off x="611188" y="3729038"/>
            <a:ext cx="6510337" cy="425450"/>
          </a:xfrm>
          <a:prstGeom prst="rect">
            <a:avLst/>
          </a:prstGeom>
          <a:solidFill>
            <a:srgbClr val="FFFFFF">
              <a:alpha val="6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sz="2400" dirty="0" smtClean="0">
                <a:latin typeface="Calibri" pitchFamily="34" charset="0"/>
              </a:rPr>
              <a:t>Составила: учитель математики </a:t>
            </a: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sz="2400" dirty="0" smtClean="0">
                <a:latin typeface="Calibri" pitchFamily="34" charset="0"/>
              </a:rPr>
              <a:t>МОАУ «Лицей№1 г.Орска»</a:t>
            </a: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sz="2400" dirty="0" smtClean="0">
                <a:latin typeface="Calibri" pitchFamily="34" charset="0"/>
              </a:rPr>
              <a:t>Мелешкина Татьяна Николаевна.</a:t>
            </a:r>
            <a:endParaRPr lang="ru-RU" sz="2400" dirty="0">
              <a:latin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57188"/>
            <a:ext cx="7789863" cy="1470025"/>
          </a:xfrm>
        </p:spPr>
        <p:txBody>
          <a:bodyPr/>
          <a:lstStyle/>
          <a:p>
            <a:pPr eaLnBrk="1" hangingPunct="1"/>
            <a:r>
              <a:rPr lang="ru-RU" sz="4000" b="1" dirty="0" smtClean="0"/>
              <a:t>Цели урока:</a:t>
            </a:r>
          </a:p>
        </p:txBody>
      </p:sp>
      <p:sp>
        <p:nvSpPr>
          <p:cNvPr id="4099" name="Подзаголовок 2"/>
          <p:cNvSpPr txBox="1">
            <a:spLocks/>
          </p:cNvSpPr>
          <p:nvPr/>
        </p:nvSpPr>
        <p:spPr bwMode="auto">
          <a:xfrm>
            <a:off x="773113" y="2420938"/>
            <a:ext cx="6175375" cy="1655762"/>
          </a:xfrm>
          <a:prstGeom prst="rect">
            <a:avLst/>
          </a:prstGeom>
          <a:solidFill>
            <a:srgbClr val="FFFFFF">
              <a:alpha val="6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2400" dirty="0" smtClean="0"/>
              <a:t>-Закрепить понятия площади трапеции.</a:t>
            </a:r>
          </a:p>
          <a:p>
            <a:r>
              <a:rPr lang="ru-RU" sz="2400" dirty="0" smtClean="0"/>
              <a:t>-Отработать навыки решения задач на применение формул площадей плоских фигур.</a:t>
            </a:r>
            <a:endParaRPr lang="ru-RU" sz="2400" dirty="0">
              <a:latin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142875"/>
            <a:ext cx="6215082" cy="714375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Проверка домашнего     задания           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  <a:t>  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№480(а)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 useBgFill="1">
        <p:nvSpPr>
          <p:cNvPr id="3" name="Содержимое 2"/>
          <p:cNvSpPr txBox="1">
            <a:spLocks/>
          </p:cNvSpPr>
          <p:nvPr/>
        </p:nvSpPr>
        <p:spPr>
          <a:xfrm>
            <a:off x="1000125" y="1000125"/>
            <a:ext cx="8143875" cy="4873625"/>
          </a:xfrm>
          <a:prstGeom prst="rect">
            <a:avLst/>
          </a:prstGeom>
        </p:spPr>
        <p:txBody>
          <a:bodyPr/>
          <a:lstStyle/>
          <a:p>
            <a:pPr marL="342900" indent="-34290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200" dirty="0">
                <a:solidFill>
                  <a:srgbClr val="FF0000"/>
                </a:solidFill>
                <a:latin typeface="+mn-lt"/>
              </a:rPr>
              <a:t>Дано</a:t>
            </a:r>
            <a:r>
              <a:rPr lang="ru-RU" sz="3200" dirty="0">
                <a:latin typeface="+mn-lt"/>
              </a:rPr>
              <a:t>:</a:t>
            </a:r>
            <a:r>
              <a:rPr lang="en-US" sz="3200" dirty="0">
                <a:latin typeface="+mn-lt"/>
              </a:rPr>
              <a:t>ABCD</a:t>
            </a:r>
            <a:r>
              <a:rPr lang="ru-RU" sz="3200" dirty="0">
                <a:latin typeface="+mn-lt"/>
              </a:rPr>
              <a:t>-трапеция</a:t>
            </a:r>
          </a:p>
          <a:p>
            <a:pPr marL="342900" indent="-342900">
              <a:defRPr/>
            </a:pPr>
            <a:r>
              <a:rPr lang="en-US" sz="3200" dirty="0"/>
              <a:t>AB=21 </a:t>
            </a:r>
            <a:r>
              <a:rPr lang="ru-RU" sz="3200" dirty="0"/>
              <a:t>см </a:t>
            </a:r>
            <a:r>
              <a:rPr lang="en-US" sz="3200" dirty="0"/>
              <a:t> </a:t>
            </a:r>
            <a:r>
              <a:rPr lang="ru-RU" sz="3200" dirty="0"/>
              <a:t>    </a:t>
            </a:r>
            <a:endParaRPr lang="en-US" sz="3200" dirty="0"/>
          </a:p>
          <a:p>
            <a:pPr marL="342900" indent="-34290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200" dirty="0">
                <a:latin typeface="+mn-lt"/>
              </a:rPr>
              <a:t>CD=17</a:t>
            </a:r>
            <a:r>
              <a:rPr lang="ru-RU" sz="3200" dirty="0">
                <a:latin typeface="+mn-lt"/>
              </a:rPr>
              <a:t> см;</a:t>
            </a:r>
            <a:r>
              <a:rPr lang="en-US" sz="3200" dirty="0">
                <a:latin typeface="+mn-lt"/>
              </a:rPr>
              <a:t>  </a:t>
            </a:r>
          </a:p>
          <a:p>
            <a:pPr marL="342900" indent="-34290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200" dirty="0">
                <a:latin typeface="+mn-lt"/>
              </a:rPr>
              <a:t>BH=7</a:t>
            </a:r>
            <a:r>
              <a:rPr lang="ru-RU" sz="3200" dirty="0">
                <a:latin typeface="+mn-lt"/>
              </a:rPr>
              <a:t>см</a:t>
            </a:r>
            <a:r>
              <a:rPr lang="en-US" sz="3200" dirty="0">
                <a:latin typeface="+mn-lt"/>
              </a:rPr>
              <a:t>-</a:t>
            </a:r>
            <a:r>
              <a:rPr lang="ru-RU" sz="3200" dirty="0">
                <a:latin typeface="+mn-lt"/>
              </a:rPr>
              <a:t>высота</a:t>
            </a:r>
            <a:r>
              <a:rPr lang="en-US" sz="3200" dirty="0">
                <a:latin typeface="+mn-lt"/>
              </a:rPr>
              <a:t>                </a:t>
            </a:r>
          </a:p>
          <a:p>
            <a:pPr marL="342900" indent="-34290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200" dirty="0">
                <a:solidFill>
                  <a:srgbClr val="FF0000"/>
                </a:solidFill>
                <a:latin typeface="+mn-lt"/>
              </a:rPr>
              <a:t>Найти:</a:t>
            </a:r>
            <a:r>
              <a:rPr lang="ru-RU" sz="3200" dirty="0">
                <a:solidFill>
                  <a:schemeClr val="accent3">
                    <a:lumMod val="60000"/>
                    <a:lumOff val="40000"/>
                  </a:schemeClr>
                </a:solidFill>
                <a:latin typeface="+mn-lt"/>
              </a:rPr>
              <a:t> </a:t>
            </a:r>
            <a:r>
              <a:rPr lang="en-US" sz="3200" dirty="0">
                <a:latin typeface="+mn-lt"/>
              </a:rPr>
              <a:t>S</a:t>
            </a:r>
            <a:r>
              <a:rPr lang="ru-RU" sz="3200" dirty="0">
                <a:latin typeface="+mn-lt"/>
              </a:rPr>
              <a:t> трапеции </a:t>
            </a:r>
            <a:r>
              <a:rPr lang="en-US" sz="3200" dirty="0">
                <a:latin typeface="+mn-lt"/>
              </a:rPr>
              <a:t>ABCD</a:t>
            </a:r>
            <a:endParaRPr lang="ru-RU" sz="3200" dirty="0">
              <a:latin typeface="+mn-lt"/>
            </a:endParaRPr>
          </a:p>
          <a:p>
            <a:pPr marL="342900" indent="-34290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200" dirty="0">
                <a:solidFill>
                  <a:srgbClr val="FF0000"/>
                </a:solidFill>
              </a:rPr>
              <a:t>Решение:</a:t>
            </a:r>
            <a:endParaRPr lang="ru-RU" sz="3200" dirty="0">
              <a:solidFill>
                <a:srgbClr val="FF0000"/>
              </a:solidFill>
              <a:latin typeface="+mn-lt"/>
            </a:endParaRPr>
          </a:p>
          <a:p>
            <a:pPr marL="342900" indent="-342900">
              <a:defRPr/>
            </a:pPr>
            <a:r>
              <a:rPr lang="en-US" sz="3200" dirty="0">
                <a:latin typeface="Times New Roman"/>
                <a:cs typeface="Times New Roman"/>
              </a:rPr>
              <a:t>S</a:t>
            </a:r>
            <a:r>
              <a:rPr lang="en-US" dirty="0">
                <a:latin typeface="Times New Roman"/>
                <a:cs typeface="Times New Roman"/>
              </a:rPr>
              <a:t>ABCD</a:t>
            </a:r>
            <a:r>
              <a:rPr lang="en-US" sz="3200" dirty="0">
                <a:latin typeface="Times New Roman"/>
                <a:cs typeface="Times New Roman"/>
              </a:rPr>
              <a:t>= BH×(AB+CD)÷2</a:t>
            </a:r>
            <a:endParaRPr lang="ru-RU" sz="3200" dirty="0">
              <a:latin typeface="Times New Roman"/>
              <a:cs typeface="Times New Roman"/>
            </a:endParaRPr>
          </a:p>
          <a:p>
            <a:pPr marL="342900" indent="-342900">
              <a:defRPr/>
            </a:pPr>
            <a:r>
              <a:rPr lang="en-US" sz="3200" dirty="0">
                <a:latin typeface="Times New Roman"/>
                <a:cs typeface="Times New Roman"/>
              </a:rPr>
              <a:t>S</a:t>
            </a:r>
            <a:r>
              <a:rPr lang="en-US" dirty="0">
                <a:latin typeface="Times New Roman"/>
                <a:cs typeface="Times New Roman"/>
              </a:rPr>
              <a:t>ABCD</a:t>
            </a:r>
            <a:r>
              <a:rPr lang="en-US" sz="3200" dirty="0">
                <a:latin typeface="Times New Roman"/>
                <a:cs typeface="Times New Roman"/>
              </a:rPr>
              <a:t>= 7×(21+17)÷2</a:t>
            </a:r>
            <a:r>
              <a:rPr lang="ru-RU" sz="3200" dirty="0">
                <a:latin typeface="Times New Roman"/>
                <a:cs typeface="Times New Roman"/>
              </a:rPr>
              <a:t>=</a:t>
            </a:r>
            <a:r>
              <a:rPr lang="en-US" sz="3200" dirty="0">
                <a:latin typeface="Times New Roman"/>
                <a:cs typeface="Times New Roman"/>
              </a:rPr>
              <a:t>38×7÷</a:t>
            </a:r>
            <a:r>
              <a:rPr lang="ru-RU" sz="3200" dirty="0">
                <a:latin typeface="Times New Roman"/>
                <a:cs typeface="Times New Roman"/>
              </a:rPr>
              <a:t>2=</a:t>
            </a:r>
            <a:r>
              <a:rPr lang="en-US" sz="3200" dirty="0">
                <a:latin typeface="Times New Roman"/>
                <a:cs typeface="Times New Roman"/>
              </a:rPr>
              <a:t>19×7=13</a:t>
            </a:r>
            <a:r>
              <a:rPr lang="ru-RU" sz="3200" dirty="0">
                <a:latin typeface="Times New Roman"/>
                <a:cs typeface="Times New Roman"/>
              </a:rPr>
              <a:t>3(см²)</a:t>
            </a:r>
            <a:endParaRPr lang="en-US" sz="3200" dirty="0">
              <a:latin typeface="Times New Roman"/>
              <a:cs typeface="Times New Roman"/>
            </a:endParaRPr>
          </a:p>
          <a:p>
            <a:pPr marL="342900" indent="-342900">
              <a:defRPr/>
            </a:pPr>
            <a:r>
              <a:rPr lang="ru-RU" sz="3200" dirty="0">
                <a:solidFill>
                  <a:srgbClr val="FF0000"/>
                </a:solidFill>
                <a:latin typeface="Times New Roman"/>
                <a:cs typeface="Times New Roman"/>
              </a:rPr>
              <a:t>Ответ</a:t>
            </a:r>
            <a:r>
              <a:rPr lang="ru-RU" sz="3200" dirty="0">
                <a:latin typeface="Times New Roman"/>
                <a:cs typeface="Times New Roman"/>
              </a:rPr>
              <a:t>:133 см²</a:t>
            </a:r>
          </a:p>
          <a:p>
            <a:pPr marL="342900" indent="-342900">
              <a:defRPr/>
            </a:pPr>
            <a:endParaRPr lang="ru-RU" sz="3200" dirty="0">
              <a:latin typeface="Times New Roman"/>
              <a:cs typeface="Times New Roman"/>
            </a:endParaRPr>
          </a:p>
          <a:p>
            <a:pPr marL="342900" indent="-34290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3200" dirty="0">
              <a:latin typeface="+mn-lt"/>
            </a:endParaRPr>
          </a:p>
          <a:p>
            <a:pPr marL="342900" indent="-34290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3200" dirty="0">
              <a:latin typeface="+mn-lt"/>
            </a:endParaRPr>
          </a:p>
        </p:txBody>
      </p:sp>
      <p:grpSp>
        <p:nvGrpSpPr>
          <p:cNvPr id="4" name="Группа 45"/>
          <p:cNvGrpSpPr>
            <a:grpSpLocks/>
          </p:cNvGrpSpPr>
          <p:nvPr/>
        </p:nvGrpSpPr>
        <p:grpSpPr bwMode="auto">
          <a:xfrm>
            <a:off x="4143375" y="1143000"/>
            <a:ext cx="4271963" cy="2052638"/>
            <a:chOff x="4500562" y="1785926"/>
            <a:chExt cx="4272249" cy="2053066"/>
          </a:xfrm>
        </p:grpSpPr>
        <p:sp>
          <p:nvSpPr>
            <p:cNvPr id="26629" name="TextBox 25"/>
            <p:cNvSpPr txBox="1">
              <a:spLocks noChangeArrowheads="1"/>
            </p:cNvSpPr>
            <p:nvPr/>
          </p:nvSpPr>
          <p:spPr bwMode="auto">
            <a:xfrm>
              <a:off x="5110162" y="1785926"/>
              <a:ext cx="36525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C</a:t>
              </a:r>
              <a:endParaRPr lang="ru-RU"/>
            </a:p>
          </p:txBody>
        </p:sp>
        <p:sp>
          <p:nvSpPr>
            <p:cNvPr id="26630" name="TextBox 26"/>
            <p:cNvSpPr txBox="1">
              <a:spLocks noChangeArrowheads="1"/>
            </p:cNvSpPr>
            <p:nvPr/>
          </p:nvSpPr>
          <p:spPr bwMode="auto">
            <a:xfrm>
              <a:off x="7472362" y="1785926"/>
              <a:ext cx="32733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D</a:t>
              </a:r>
              <a:endParaRPr lang="ru-RU"/>
            </a:p>
          </p:txBody>
        </p:sp>
        <p:sp>
          <p:nvSpPr>
            <p:cNvPr id="26631" name="TextBox 27"/>
            <p:cNvSpPr txBox="1">
              <a:spLocks noChangeArrowheads="1"/>
            </p:cNvSpPr>
            <p:nvPr/>
          </p:nvSpPr>
          <p:spPr bwMode="auto">
            <a:xfrm>
              <a:off x="8158162" y="3233726"/>
              <a:ext cx="309700" cy="3693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B</a:t>
              </a:r>
              <a:endParaRPr lang="ru-RU"/>
            </a:p>
          </p:txBody>
        </p:sp>
        <p:sp>
          <p:nvSpPr>
            <p:cNvPr id="26632" name="TextBox 30"/>
            <p:cNvSpPr txBox="1">
              <a:spLocks noChangeArrowheads="1"/>
            </p:cNvSpPr>
            <p:nvPr/>
          </p:nvSpPr>
          <p:spPr bwMode="auto">
            <a:xfrm>
              <a:off x="6253162" y="1785926"/>
              <a:ext cx="66556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/>
                <a:t>17 </a:t>
              </a:r>
              <a:r>
                <a:rPr lang="ru-RU" sz="1600"/>
                <a:t>см</a:t>
              </a:r>
            </a:p>
          </p:txBody>
        </p:sp>
        <p:sp>
          <p:nvSpPr>
            <p:cNvPr id="26633" name="TextBox 31"/>
            <p:cNvSpPr txBox="1">
              <a:spLocks noChangeArrowheads="1"/>
            </p:cNvSpPr>
            <p:nvPr/>
          </p:nvSpPr>
          <p:spPr bwMode="auto">
            <a:xfrm>
              <a:off x="6215074" y="3500438"/>
              <a:ext cx="66556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/>
                <a:t>21 </a:t>
              </a:r>
              <a:r>
                <a:rPr lang="ru-RU" sz="1600"/>
                <a:t>см</a:t>
              </a:r>
            </a:p>
          </p:txBody>
        </p:sp>
        <p:cxnSp>
          <p:nvCxnSpPr>
            <p:cNvPr id="33" name="Прямая соединительная линия 32"/>
            <p:cNvCxnSpPr/>
            <p:nvPr/>
          </p:nvCxnSpPr>
          <p:spPr>
            <a:xfrm>
              <a:off x="5415023" y="2167005"/>
              <a:ext cx="2141681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7629734" y="2167005"/>
              <a:ext cx="1143077" cy="1588"/>
            </a:xfrm>
            <a:prstGeom prst="line">
              <a:avLst/>
            </a:prstGeom>
            <a:ln w="19050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rot="5400000">
              <a:off x="4484595" y="2517958"/>
              <a:ext cx="1286143" cy="58423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>
              <a:off x="4835547" y="3453149"/>
              <a:ext cx="3251418" cy="95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 rot="16200000" flipH="1">
              <a:off x="7172412" y="2548123"/>
              <a:ext cx="1295670" cy="53343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 rot="5400000">
              <a:off x="7439130" y="2814840"/>
              <a:ext cx="1295670" cy="0"/>
            </a:xfrm>
            <a:prstGeom prst="line">
              <a:avLst/>
            </a:prstGeom>
            <a:ln w="19050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Соединительная линия уступом 38"/>
            <p:cNvCxnSpPr/>
            <p:nvPr/>
          </p:nvCxnSpPr>
          <p:spPr>
            <a:xfrm rot="16200000" flipH="1">
              <a:off x="7858328" y="2243232"/>
              <a:ext cx="304864" cy="152410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41" name="TextBox 43"/>
            <p:cNvSpPr txBox="1">
              <a:spLocks noChangeArrowheads="1"/>
            </p:cNvSpPr>
            <p:nvPr/>
          </p:nvSpPr>
          <p:spPr bwMode="auto">
            <a:xfrm>
              <a:off x="4500562" y="3157526"/>
              <a:ext cx="35137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</a:t>
              </a:r>
              <a:endParaRPr lang="ru-RU"/>
            </a:p>
          </p:txBody>
        </p:sp>
        <p:sp>
          <p:nvSpPr>
            <p:cNvPr id="26642" name="TextBox 44"/>
            <p:cNvSpPr txBox="1">
              <a:spLocks noChangeArrowheads="1"/>
            </p:cNvSpPr>
            <p:nvPr/>
          </p:nvSpPr>
          <p:spPr bwMode="auto">
            <a:xfrm>
              <a:off x="8005762" y="1785926"/>
              <a:ext cx="37702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H</a:t>
              </a:r>
              <a:endParaRPr lang="ru-RU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0"/>
            <a:ext cx="2400300" cy="725488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№482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 useBgFill="1">
        <p:nvSpPr>
          <p:cNvPr id="3" name="Содержимое 2"/>
          <p:cNvSpPr txBox="1">
            <a:spLocks/>
          </p:cNvSpPr>
          <p:nvPr/>
        </p:nvSpPr>
        <p:spPr>
          <a:xfrm>
            <a:off x="285720" y="571480"/>
            <a:ext cx="8429625" cy="5373691"/>
          </a:xfrm>
          <a:prstGeom prst="rect">
            <a:avLst/>
          </a:prstGeom>
        </p:spPr>
        <p:txBody>
          <a:bodyPr/>
          <a:lstStyle/>
          <a:p>
            <a:pPr marL="342900" indent="-342900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>
                <a:solidFill>
                  <a:srgbClr val="FF0000"/>
                </a:solidFill>
                <a:cs typeface="Times New Roman" pitchFamily="18" charset="0"/>
              </a:rPr>
              <a:t>Дано:</a:t>
            </a:r>
            <a:r>
              <a:rPr lang="en-US" sz="2000" dirty="0">
                <a:cs typeface="Times New Roman" pitchFamily="18" charset="0"/>
              </a:rPr>
              <a:t>ABCD</a:t>
            </a:r>
            <a:r>
              <a:rPr lang="ru-RU" sz="2000" dirty="0">
                <a:cs typeface="Times New Roman" pitchFamily="18" charset="0"/>
              </a:rPr>
              <a:t>-трапеция</a:t>
            </a:r>
          </a:p>
          <a:p>
            <a:pPr marL="342900" indent="-342900" algn="just">
              <a:defRPr/>
            </a:pPr>
            <a:r>
              <a:rPr lang="en-US" sz="2000" dirty="0">
                <a:cs typeface="Times New Roman" pitchFamily="18" charset="0"/>
              </a:rPr>
              <a:t>AB=CD</a:t>
            </a:r>
            <a:r>
              <a:rPr lang="ru-RU" sz="2000" dirty="0">
                <a:cs typeface="Times New Roman" pitchFamily="18" charset="0"/>
              </a:rPr>
              <a:t>, 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ru-RU" sz="2000" dirty="0">
                <a:cs typeface="Times New Roman" pitchFamily="18" charset="0"/>
              </a:rPr>
              <a:t>  </a:t>
            </a:r>
            <a:r>
              <a:rPr lang="en-US" sz="2000" dirty="0">
                <a:cs typeface="Times New Roman" pitchFamily="18" charset="0"/>
              </a:rPr>
              <a:t>B=</a:t>
            </a:r>
            <a:r>
              <a:rPr lang="ru-RU" sz="2000" dirty="0">
                <a:cs typeface="Times New Roman" pitchFamily="18" charset="0"/>
              </a:rPr>
              <a:t>1</a:t>
            </a:r>
            <a:r>
              <a:rPr lang="en-US" sz="2000" dirty="0">
                <a:cs typeface="Times New Roman" pitchFamily="18" charset="0"/>
              </a:rPr>
              <a:t>3</a:t>
            </a:r>
            <a:r>
              <a:rPr lang="ru-RU" sz="2000" dirty="0">
                <a:cs typeface="Times New Roman" pitchFamily="18" charset="0"/>
              </a:rPr>
              <a:t>5</a:t>
            </a:r>
            <a:r>
              <a:rPr lang="en-US" sz="2000" dirty="0">
                <a:cs typeface="Times New Roman" pitchFamily="18" charset="0"/>
              </a:rPr>
              <a:t>°KD=3,4</a:t>
            </a:r>
            <a:r>
              <a:rPr lang="ru-RU" sz="2000" dirty="0">
                <a:cs typeface="Times New Roman" pitchFamily="18" charset="0"/>
              </a:rPr>
              <a:t> см; </a:t>
            </a:r>
            <a:r>
              <a:rPr lang="en-US" sz="2000" dirty="0">
                <a:cs typeface="Times New Roman" pitchFamily="18" charset="0"/>
              </a:rPr>
              <a:t>AK=1,4 </a:t>
            </a:r>
            <a:r>
              <a:rPr lang="ru-RU" sz="2000" dirty="0">
                <a:cs typeface="Times New Roman" pitchFamily="18" charset="0"/>
              </a:rPr>
              <a:t>см</a:t>
            </a:r>
            <a:r>
              <a:rPr lang="en-US" sz="2000" dirty="0">
                <a:cs typeface="Times New Roman" pitchFamily="18" charset="0"/>
              </a:rPr>
              <a:t>  </a:t>
            </a:r>
          </a:p>
          <a:p>
            <a:pPr marL="342900" indent="-342900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>
                <a:cs typeface="Times New Roman" pitchFamily="18" charset="0"/>
              </a:rPr>
              <a:t>BK-</a:t>
            </a:r>
            <a:r>
              <a:rPr lang="ru-RU" sz="2000" dirty="0">
                <a:cs typeface="Times New Roman" pitchFamily="18" charset="0"/>
              </a:rPr>
              <a:t>высота</a:t>
            </a:r>
            <a:r>
              <a:rPr lang="en-US" sz="2000" dirty="0">
                <a:cs typeface="Times New Roman" pitchFamily="18" charset="0"/>
              </a:rPr>
              <a:t>                </a:t>
            </a:r>
          </a:p>
          <a:p>
            <a:pPr marL="342900" indent="-342900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>
                <a:solidFill>
                  <a:srgbClr val="FF0000"/>
                </a:solidFill>
                <a:cs typeface="Times New Roman" pitchFamily="18" charset="0"/>
              </a:rPr>
              <a:t>Найти: </a:t>
            </a:r>
            <a:r>
              <a:rPr lang="en-US" sz="2000" dirty="0">
                <a:cs typeface="Times New Roman" pitchFamily="18" charset="0"/>
              </a:rPr>
              <a:t>S</a:t>
            </a:r>
            <a:r>
              <a:rPr lang="ru-RU" sz="2000" dirty="0">
                <a:cs typeface="Times New Roman" pitchFamily="18" charset="0"/>
              </a:rPr>
              <a:t> трапеции </a:t>
            </a:r>
            <a:r>
              <a:rPr lang="en-US" sz="2000" dirty="0">
                <a:cs typeface="Times New Roman" pitchFamily="18" charset="0"/>
              </a:rPr>
              <a:t>ABCD</a:t>
            </a:r>
            <a:endParaRPr lang="ru-RU" sz="2000" dirty="0">
              <a:cs typeface="Times New Roman" pitchFamily="18" charset="0"/>
            </a:endParaRPr>
          </a:p>
          <a:p>
            <a:pPr marL="342900" indent="-342900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>
                <a:solidFill>
                  <a:srgbClr val="FF0000"/>
                </a:solidFill>
                <a:cs typeface="Times New Roman" pitchFamily="18" charset="0"/>
              </a:rPr>
              <a:t>Решение:</a:t>
            </a:r>
            <a:endParaRPr lang="en-US" sz="2000" dirty="0">
              <a:solidFill>
                <a:srgbClr val="FF0000"/>
              </a:solidFill>
              <a:cs typeface="Times New Roman" pitchFamily="18" charset="0"/>
            </a:endParaRPr>
          </a:p>
          <a:p>
            <a:pPr marL="342900" indent="-342900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/>
              <a:t>1)</a:t>
            </a:r>
            <a:r>
              <a:rPr lang="ru-RU" sz="2000" dirty="0"/>
              <a:t>в </a:t>
            </a:r>
            <a:r>
              <a:rPr lang="el-GR" sz="2000" dirty="0">
                <a:latin typeface="Times New Roman"/>
                <a:cs typeface="Times New Roman"/>
              </a:rPr>
              <a:t>Δ</a:t>
            </a:r>
            <a:r>
              <a:rPr lang="en-US" sz="2000" dirty="0">
                <a:latin typeface="Times New Roman"/>
                <a:cs typeface="Times New Roman"/>
              </a:rPr>
              <a:t>ABK    K=90º   ABK=135º-   KBC=45º</a:t>
            </a:r>
          </a:p>
          <a:p>
            <a:pPr marL="342900" indent="-342900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>
                <a:latin typeface="Times New Roman"/>
                <a:cs typeface="Times New Roman"/>
              </a:rPr>
              <a:t>    </a:t>
            </a:r>
            <a:r>
              <a:rPr lang="en-US" sz="2000" dirty="0">
                <a:latin typeface="Times New Roman"/>
                <a:cs typeface="Times New Roman"/>
              </a:rPr>
              <a:t>A=90º-</a:t>
            </a:r>
            <a:r>
              <a:rPr lang="ru-RU" sz="2000" dirty="0">
                <a:latin typeface="Times New Roman"/>
                <a:cs typeface="Times New Roman"/>
              </a:rPr>
              <a:t>   </a:t>
            </a:r>
            <a:r>
              <a:rPr lang="en-US" sz="2000" dirty="0">
                <a:latin typeface="Times New Roman"/>
                <a:cs typeface="Times New Roman"/>
              </a:rPr>
              <a:t> ABK=45º</a:t>
            </a:r>
          </a:p>
          <a:p>
            <a:pPr marL="342900" indent="-342900" algn="just">
              <a:defRPr/>
            </a:pPr>
            <a:r>
              <a:rPr lang="ru-RU" sz="2000" dirty="0">
                <a:latin typeface="Times New Roman"/>
                <a:cs typeface="Times New Roman"/>
              </a:rPr>
              <a:t>2) Проведём высоту С</a:t>
            </a:r>
            <a:r>
              <a:rPr lang="en-US" sz="2000" dirty="0">
                <a:latin typeface="Times New Roman"/>
                <a:cs typeface="Times New Roman"/>
              </a:rPr>
              <a:t>E</a:t>
            </a:r>
            <a:r>
              <a:rPr lang="ru-RU" sz="2000" dirty="0">
                <a:latin typeface="Times New Roman"/>
                <a:cs typeface="Times New Roman"/>
              </a:rPr>
              <a:t>,</a:t>
            </a:r>
          </a:p>
          <a:p>
            <a:pPr marL="342900" indent="-342900" algn="just">
              <a:defRPr/>
            </a:pPr>
            <a:r>
              <a:rPr lang="ru-RU" sz="2000" dirty="0">
                <a:latin typeface="Times New Roman"/>
                <a:cs typeface="Times New Roman"/>
              </a:rPr>
              <a:t>тогда</a:t>
            </a:r>
            <a:r>
              <a:rPr lang="en-US" sz="2000" dirty="0">
                <a:latin typeface="Times New Roman"/>
                <a:cs typeface="Times New Roman"/>
              </a:rPr>
              <a:t> KBCE-</a:t>
            </a:r>
            <a:r>
              <a:rPr lang="ru-RU" sz="2000" dirty="0">
                <a:latin typeface="Times New Roman"/>
                <a:cs typeface="Times New Roman"/>
              </a:rPr>
              <a:t>прямоугольник и  </a:t>
            </a:r>
            <a:r>
              <a:rPr lang="en-US" sz="2000" dirty="0">
                <a:latin typeface="Times New Roman"/>
                <a:cs typeface="Times New Roman"/>
              </a:rPr>
              <a:t>BC=KE,</a:t>
            </a:r>
            <a:r>
              <a:rPr lang="ru-RU" sz="2000" dirty="0">
                <a:latin typeface="Times New Roman"/>
                <a:cs typeface="Times New Roman"/>
              </a:rPr>
              <a:t>а </a:t>
            </a:r>
            <a:r>
              <a:rPr lang="el-GR" sz="1600" dirty="0">
                <a:latin typeface="Times New Roman"/>
                <a:cs typeface="Times New Roman"/>
              </a:rPr>
              <a:t>Δ</a:t>
            </a:r>
            <a:r>
              <a:rPr lang="en-US" sz="2000" dirty="0">
                <a:latin typeface="Times New Roman"/>
                <a:cs typeface="Times New Roman"/>
              </a:rPr>
              <a:t>DCE</a:t>
            </a:r>
            <a:r>
              <a:rPr lang="ru-RU" sz="2000" dirty="0">
                <a:latin typeface="Times New Roman"/>
                <a:cs typeface="Times New Roman"/>
              </a:rPr>
              <a:t>-прямоугольный, </a:t>
            </a:r>
            <a:r>
              <a:rPr lang="en-US" sz="2000" dirty="0">
                <a:latin typeface="Times New Roman"/>
                <a:cs typeface="Times New Roman"/>
              </a:rPr>
              <a:t>   D=45º</a:t>
            </a:r>
          </a:p>
          <a:p>
            <a:pPr marL="342900" indent="-342900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>
                <a:latin typeface="Times New Roman"/>
                <a:cs typeface="Times New Roman"/>
              </a:rPr>
              <a:t>3) </a:t>
            </a:r>
            <a:r>
              <a:rPr lang="el-GR" sz="1600" dirty="0">
                <a:latin typeface="Times New Roman"/>
                <a:cs typeface="Times New Roman"/>
              </a:rPr>
              <a:t>Δ</a:t>
            </a:r>
            <a:r>
              <a:rPr lang="en-US" sz="2000" dirty="0">
                <a:latin typeface="Times New Roman"/>
                <a:cs typeface="Times New Roman"/>
              </a:rPr>
              <a:t>ABK=</a:t>
            </a:r>
            <a:r>
              <a:rPr lang="el-GR" sz="1600" dirty="0">
                <a:latin typeface="Times New Roman"/>
                <a:cs typeface="Times New Roman"/>
              </a:rPr>
              <a:t>Δ</a:t>
            </a:r>
            <a:r>
              <a:rPr lang="en-US" sz="2000" dirty="0">
                <a:latin typeface="Times New Roman"/>
                <a:cs typeface="Times New Roman"/>
              </a:rPr>
              <a:t>DCE</a:t>
            </a:r>
            <a:r>
              <a:rPr lang="ru-RU" sz="2000" dirty="0">
                <a:latin typeface="Times New Roman"/>
                <a:cs typeface="Times New Roman"/>
              </a:rPr>
              <a:t> по гипотенузе и острому углу(</a:t>
            </a:r>
            <a:r>
              <a:rPr lang="en-US" sz="2000" dirty="0">
                <a:latin typeface="Times New Roman"/>
                <a:cs typeface="Times New Roman"/>
              </a:rPr>
              <a:t>AB=CD,     A=   D</a:t>
            </a:r>
            <a:r>
              <a:rPr lang="ru-RU" sz="2000" dirty="0">
                <a:latin typeface="Times New Roman"/>
                <a:cs typeface="Times New Roman"/>
              </a:rPr>
              <a:t>)</a:t>
            </a:r>
            <a:endParaRPr lang="en-US" sz="2000" dirty="0">
              <a:latin typeface="Times New Roman"/>
              <a:cs typeface="Times New Roman"/>
            </a:endParaRPr>
          </a:p>
          <a:p>
            <a:pPr marL="342900" indent="-342900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>
                <a:latin typeface="Times New Roman"/>
                <a:cs typeface="Times New Roman"/>
              </a:rPr>
              <a:t>DE=AK=1,4 </a:t>
            </a:r>
            <a:r>
              <a:rPr lang="ru-RU" sz="2000" dirty="0">
                <a:latin typeface="Times New Roman"/>
                <a:cs typeface="Times New Roman"/>
              </a:rPr>
              <a:t>см, значит</a:t>
            </a:r>
            <a:r>
              <a:rPr lang="en-US" sz="2000" dirty="0">
                <a:latin typeface="Times New Roman"/>
                <a:cs typeface="Times New Roman"/>
              </a:rPr>
              <a:t> KE=2</a:t>
            </a:r>
            <a:r>
              <a:rPr lang="ru-RU" sz="2000" dirty="0">
                <a:latin typeface="Times New Roman"/>
                <a:cs typeface="Times New Roman"/>
              </a:rPr>
              <a:t>см, </a:t>
            </a:r>
            <a:r>
              <a:rPr lang="en-US" sz="2000" dirty="0">
                <a:latin typeface="Times New Roman"/>
                <a:cs typeface="Times New Roman"/>
              </a:rPr>
              <a:t>BC=2</a:t>
            </a:r>
            <a:r>
              <a:rPr lang="ru-RU" sz="2000" dirty="0">
                <a:latin typeface="Times New Roman"/>
                <a:cs typeface="Times New Roman"/>
              </a:rPr>
              <a:t>см</a:t>
            </a:r>
          </a:p>
          <a:p>
            <a:pPr marL="342900" indent="-342900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>
                <a:latin typeface="Times New Roman"/>
                <a:cs typeface="Times New Roman"/>
              </a:rPr>
              <a:t>4)</a:t>
            </a:r>
            <a:r>
              <a:rPr lang="en-US" sz="2000" dirty="0">
                <a:latin typeface="Times New Roman"/>
                <a:cs typeface="Times New Roman"/>
              </a:rPr>
              <a:t> AD=AK+KD=1,4+3,4=4,8</a:t>
            </a:r>
            <a:r>
              <a:rPr lang="ru-RU" sz="2000" dirty="0">
                <a:latin typeface="Times New Roman"/>
                <a:cs typeface="Times New Roman"/>
              </a:rPr>
              <a:t>см</a:t>
            </a:r>
            <a:endParaRPr lang="en-US" sz="2000" dirty="0">
              <a:latin typeface="Times New Roman"/>
              <a:cs typeface="Times New Roman"/>
            </a:endParaRPr>
          </a:p>
          <a:p>
            <a:pPr marL="342900" indent="-342900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>
                <a:latin typeface="Times New Roman"/>
                <a:cs typeface="Times New Roman"/>
              </a:rPr>
              <a:t>S</a:t>
            </a:r>
            <a:r>
              <a:rPr lang="en-US" sz="1600" dirty="0">
                <a:latin typeface="Times New Roman"/>
                <a:cs typeface="Times New Roman"/>
              </a:rPr>
              <a:t>ABCD</a:t>
            </a:r>
            <a:r>
              <a:rPr lang="en-US" sz="2000" dirty="0">
                <a:latin typeface="Times New Roman"/>
                <a:cs typeface="Times New Roman"/>
              </a:rPr>
              <a:t>= BK×(BC+AD)÷2</a:t>
            </a:r>
            <a:endParaRPr lang="ru-RU" sz="2000" dirty="0">
              <a:latin typeface="Times New Roman"/>
              <a:cs typeface="Times New Roman"/>
            </a:endParaRPr>
          </a:p>
          <a:p>
            <a:pPr marL="342900" indent="-342900" algn="just">
              <a:defRPr/>
            </a:pPr>
            <a:r>
              <a:rPr lang="en-US" sz="2000" dirty="0">
                <a:latin typeface="Times New Roman"/>
                <a:cs typeface="Times New Roman"/>
              </a:rPr>
              <a:t>S</a:t>
            </a:r>
            <a:r>
              <a:rPr lang="en-US" sz="1600" dirty="0">
                <a:latin typeface="Times New Roman"/>
                <a:cs typeface="Times New Roman"/>
              </a:rPr>
              <a:t>ABCD</a:t>
            </a:r>
            <a:r>
              <a:rPr lang="en-US" sz="2000" dirty="0">
                <a:latin typeface="Times New Roman"/>
                <a:cs typeface="Times New Roman"/>
              </a:rPr>
              <a:t>= 1,4×(2+4,8)÷2</a:t>
            </a:r>
            <a:r>
              <a:rPr lang="ru-RU" sz="2000" dirty="0">
                <a:latin typeface="Times New Roman"/>
                <a:cs typeface="Times New Roman"/>
              </a:rPr>
              <a:t>=</a:t>
            </a:r>
            <a:r>
              <a:rPr lang="en-US" sz="2000" dirty="0">
                <a:latin typeface="Times New Roman"/>
                <a:cs typeface="Times New Roman"/>
              </a:rPr>
              <a:t>4,76</a:t>
            </a:r>
            <a:r>
              <a:rPr lang="ru-RU" sz="2000" dirty="0">
                <a:latin typeface="Times New Roman"/>
                <a:cs typeface="Times New Roman"/>
              </a:rPr>
              <a:t>(см²)</a:t>
            </a:r>
            <a:endParaRPr lang="en-US" sz="2000" dirty="0">
              <a:latin typeface="Times New Roman"/>
              <a:cs typeface="Times New Roman"/>
            </a:endParaRPr>
          </a:p>
          <a:p>
            <a:pPr marL="342900" indent="-342900" algn="just">
              <a:defRPr/>
            </a:pPr>
            <a:r>
              <a:rPr lang="ru-RU" sz="2000" dirty="0">
                <a:solidFill>
                  <a:srgbClr val="FF0000"/>
                </a:solidFill>
                <a:latin typeface="Times New Roman"/>
                <a:cs typeface="Times New Roman"/>
              </a:rPr>
              <a:t>Ответ</a:t>
            </a:r>
            <a:r>
              <a:rPr lang="ru-RU" sz="2000" dirty="0">
                <a:latin typeface="Times New Roman"/>
                <a:cs typeface="Times New Roman"/>
              </a:rPr>
              <a:t>:</a:t>
            </a:r>
            <a:r>
              <a:rPr lang="en-US" sz="2000" dirty="0">
                <a:latin typeface="Times New Roman"/>
                <a:cs typeface="Times New Roman"/>
              </a:rPr>
              <a:t>4,76</a:t>
            </a:r>
            <a:r>
              <a:rPr lang="ru-RU" sz="2000" dirty="0">
                <a:latin typeface="Times New Roman"/>
                <a:cs typeface="Times New Roman"/>
              </a:rPr>
              <a:t>см²</a:t>
            </a:r>
          </a:p>
          <a:p>
            <a:pPr marL="342900" indent="-342900" algn="just">
              <a:defRPr/>
            </a:pPr>
            <a:endParaRPr lang="ru-RU" dirty="0">
              <a:latin typeface="Times New Roman"/>
              <a:cs typeface="Times New Roman"/>
            </a:endParaRPr>
          </a:p>
          <a:p>
            <a:pPr marL="342900" indent="-34290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3200" dirty="0">
              <a:latin typeface="+mn-lt"/>
            </a:endParaRPr>
          </a:p>
          <a:p>
            <a:pPr marL="342900" indent="-34290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3200" dirty="0">
              <a:latin typeface="+mn-lt"/>
            </a:endParaRPr>
          </a:p>
        </p:txBody>
      </p:sp>
      <p:grpSp>
        <p:nvGrpSpPr>
          <p:cNvPr id="4" name="Группа 18"/>
          <p:cNvGrpSpPr>
            <a:grpSpLocks/>
          </p:cNvGrpSpPr>
          <p:nvPr/>
        </p:nvGrpSpPr>
        <p:grpSpPr bwMode="auto">
          <a:xfrm>
            <a:off x="1357290" y="928670"/>
            <a:ext cx="201612" cy="152400"/>
            <a:chOff x="2357421" y="3214687"/>
            <a:chExt cx="201522" cy="152400"/>
          </a:xfrm>
        </p:grpSpPr>
        <p:cxnSp>
          <p:nvCxnSpPr>
            <p:cNvPr id="20" name="Прямая соединительная линия 19"/>
            <p:cNvCxnSpPr/>
            <p:nvPr/>
          </p:nvCxnSpPr>
          <p:spPr>
            <a:xfrm rot="5400000">
              <a:off x="2348660" y="3223448"/>
              <a:ext cx="152400" cy="13487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2357421" y="3357562"/>
              <a:ext cx="201522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7653" name="TextBox 25"/>
          <p:cNvSpPr txBox="1">
            <a:spLocks noChangeArrowheads="1"/>
          </p:cNvSpPr>
          <p:nvPr/>
        </p:nvSpPr>
        <p:spPr bwMode="auto">
          <a:xfrm>
            <a:off x="5324475" y="1214438"/>
            <a:ext cx="365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B</a:t>
            </a:r>
            <a:endParaRPr lang="ru-RU"/>
          </a:p>
        </p:txBody>
      </p:sp>
      <p:sp>
        <p:nvSpPr>
          <p:cNvPr id="27654" name="TextBox 26"/>
          <p:cNvSpPr txBox="1">
            <a:spLocks noChangeArrowheads="1"/>
          </p:cNvSpPr>
          <p:nvPr/>
        </p:nvSpPr>
        <p:spPr bwMode="auto">
          <a:xfrm>
            <a:off x="7686675" y="1214438"/>
            <a:ext cx="3079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</a:t>
            </a:r>
            <a:endParaRPr lang="ru-RU"/>
          </a:p>
        </p:txBody>
      </p:sp>
      <p:sp>
        <p:nvSpPr>
          <p:cNvPr id="27655" name="TextBox 27"/>
          <p:cNvSpPr txBox="1">
            <a:spLocks noChangeArrowheads="1"/>
          </p:cNvSpPr>
          <p:nvPr/>
        </p:nvSpPr>
        <p:spPr bwMode="auto">
          <a:xfrm>
            <a:off x="8429625" y="2643188"/>
            <a:ext cx="327025" cy="3698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</a:t>
            </a:r>
            <a:endParaRPr lang="ru-RU"/>
          </a:p>
        </p:txBody>
      </p:sp>
      <p:sp>
        <p:nvSpPr>
          <p:cNvPr id="27656" name="TextBox 30"/>
          <p:cNvSpPr txBox="1">
            <a:spLocks noChangeArrowheads="1"/>
          </p:cNvSpPr>
          <p:nvPr/>
        </p:nvSpPr>
        <p:spPr bwMode="auto">
          <a:xfrm>
            <a:off x="5072063" y="2857500"/>
            <a:ext cx="5857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1,4 </a:t>
            </a:r>
            <a:r>
              <a:rPr lang="ru-RU" sz="1200"/>
              <a:t>см</a:t>
            </a:r>
          </a:p>
        </p:txBody>
      </p:sp>
      <p:sp>
        <p:nvSpPr>
          <p:cNvPr id="27657" name="TextBox 31"/>
          <p:cNvSpPr txBox="1">
            <a:spLocks noChangeArrowheads="1"/>
          </p:cNvSpPr>
          <p:nvPr/>
        </p:nvSpPr>
        <p:spPr bwMode="auto">
          <a:xfrm>
            <a:off x="6429375" y="2928938"/>
            <a:ext cx="5857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3,4 </a:t>
            </a:r>
            <a:r>
              <a:rPr lang="ru-RU" sz="1200"/>
              <a:t>см</a:t>
            </a: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5643563" y="1571625"/>
            <a:ext cx="2157412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rot="5400000">
            <a:off x="4699000" y="1946276"/>
            <a:ext cx="1285875" cy="5842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V="1">
            <a:off x="5049838" y="2857500"/>
            <a:ext cx="3379787" cy="2381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rot="16200000" flipH="1">
            <a:off x="7465219" y="1893094"/>
            <a:ext cx="1285875" cy="64293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62" name="TextBox 43"/>
          <p:cNvSpPr txBox="1">
            <a:spLocks noChangeArrowheads="1"/>
          </p:cNvSpPr>
          <p:nvPr/>
        </p:nvSpPr>
        <p:spPr bwMode="auto">
          <a:xfrm>
            <a:off x="4714875" y="2586038"/>
            <a:ext cx="3508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</a:t>
            </a:r>
            <a:endParaRPr lang="ru-RU"/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 rot="5400000">
            <a:off x="5001419" y="2213769"/>
            <a:ext cx="1285875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rot="5400000">
            <a:off x="7144544" y="2213769"/>
            <a:ext cx="1285875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Соединительная линия уступом 55"/>
          <p:cNvCxnSpPr/>
          <p:nvPr/>
        </p:nvCxnSpPr>
        <p:spPr>
          <a:xfrm rot="16200000" flipH="1">
            <a:off x="5607845" y="2678906"/>
            <a:ext cx="214312" cy="142875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Соединительная линия уступом 57"/>
          <p:cNvCxnSpPr/>
          <p:nvPr/>
        </p:nvCxnSpPr>
        <p:spPr>
          <a:xfrm rot="5400000">
            <a:off x="7608095" y="2678906"/>
            <a:ext cx="214312" cy="142875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rot="16200000" flipH="1">
            <a:off x="5214938" y="2357438"/>
            <a:ext cx="142875" cy="142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rot="16200000" flipH="1">
            <a:off x="5214938" y="2286000"/>
            <a:ext cx="142875" cy="142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rot="5400000">
            <a:off x="8001000" y="2071688"/>
            <a:ext cx="142875" cy="142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rot="5400000">
            <a:off x="8001000" y="2143125"/>
            <a:ext cx="142875" cy="142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Дуга 69"/>
          <p:cNvSpPr/>
          <p:nvPr/>
        </p:nvSpPr>
        <p:spPr>
          <a:xfrm rot="7578650">
            <a:off x="5499894" y="1415256"/>
            <a:ext cx="428625" cy="214313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672" name="TextBox 70"/>
          <p:cNvSpPr txBox="1">
            <a:spLocks noChangeArrowheads="1"/>
          </p:cNvSpPr>
          <p:nvPr/>
        </p:nvSpPr>
        <p:spPr bwMode="auto">
          <a:xfrm>
            <a:off x="5572125" y="1643063"/>
            <a:ext cx="4730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/>
              <a:t>135°</a:t>
            </a:r>
          </a:p>
        </p:txBody>
      </p:sp>
      <p:sp>
        <p:nvSpPr>
          <p:cNvPr id="27673" name="TextBox 71"/>
          <p:cNvSpPr txBox="1">
            <a:spLocks noChangeArrowheads="1"/>
          </p:cNvSpPr>
          <p:nvPr/>
        </p:nvSpPr>
        <p:spPr bwMode="auto">
          <a:xfrm>
            <a:off x="5572125" y="2786063"/>
            <a:ext cx="3587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К</a:t>
            </a:r>
          </a:p>
        </p:txBody>
      </p:sp>
      <p:sp>
        <p:nvSpPr>
          <p:cNvPr id="73" name="TextBox 72"/>
          <p:cNvSpPr txBox="1">
            <a:spLocks noChangeArrowheads="1"/>
          </p:cNvSpPr>
          <p:nvPr/>
        </p:nvSpPr>
        <p:spPr bwMode="auto">
          <a:xfrm>
            <a:off x="7715250" y="2786063"/>
            <a:ext cx="2857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E</a:t>
            </a:r>
            <a:endParaRPr lang="ru-RU" sz="1600"/>
          </a:p>
        </p:txBody>
      </p:sp>
      <p:grpSp>
        <p:nvGrpSpPr>
          <p:cNvPr id="5" name="Группа 74"/>
          <p:cNvGrpSpPr>
            <a:grpSpLocks/>
          </p:cNvGrpSpPr>
          <p:nvPr/>
        </p:nvGrpSpPr>
        <p:grpSpPr bwMode="auto">
          <a:xfrm>
            <a:off x="1571604" y="2214554"/>
            <a:ext cx="201612" cy="152400"/>
            <a:chOff x="2357421" y="3214687"/>
            <a:chExt cx="201522" cy="152400"/>
          </a:xfrm>
        </p:grpSpPr>
        <p:cxnSp>
          <p:nvCxnSpPr>
            <p:cNvPr id="76" name="Прямая соединительная линия 75"/>
            <p:cNvCxnSpPr/>
            <p:nvPr/>
          </p:nvCxnSpPr>
          <p:spPr>
            <a:xfrm rot="5400000">
              <a:off x="2348660" y="3223448"/>
              <a:ext cx="152400" cy="13487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Прямая соединительная линия 76"/>
            <p:cNvCxnSpPr/>
            <p:nvPr/>
          </p:nvCxnSpPr>
          <p:spPr>
            <a:xfrm>
              <a:off x="2357421" y="3357562"/>
              <a:ext cx="201522" cy="158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" name="Группа 77"/>
          <p:cNvGrpSpPr>
            <a:grpSpLocks/>
          </p:cNvGrpSpPr>
          <p:nvPr/>
        </p:nvGrpSpPr>
        <p:grpSpPr bwMode="auto">
          <a:xfrm>
            <a:off x="1428728" y="2500306"/>
            <a:ext cx="201612" cy="152400"/>
            <a:chOff x="2357421" y="3214687"/>
            <a:chExt cx="201522" cy="152400"/>
          </a:xfrm>
        </p:grpSpPr>
        <p:cxnSp>
          <p:nvCxnSpPr>
            <p:cNvPr id="79" name="Прямая соединительная линия 78"/>
            <p:cNvCxnSpPr/>
            <p:nvPr/>
          </p:nvCxnSpPr>
          <p:spPr>
            <a:xfrm rot="5400000">
              <a:off x="2348660" y="3223448"/>
              <a:ext cx="152400" cy="13487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Прямая соединительная линия 79"/>
            <p:cNvCxnSpPr/>
            <p:nvPr/>
          </p:nvCxnSpPr>
          <p:spPr>
            <a:xfrm>
              <a:off x="2357421" y="3357562"/>
              <a:ext cx="201522" cy="158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" name="Группа 80"/>
          <p:cNvGrpSpPr>
            <a:grpSpLocks/>
          </p:cNvGrpSpPr>
          <p:nvPr/>
        </p:nvGrpSpPr>
        <p:grpSpPr bwMode="auto">
          <a:xfrm>
            <a:off x="3500438" y="2928938"/>
            <a:ext cx="201612" cy="152400"/>
            <a:chOff x="2357421" y="3214687"/>
            <a:chExt cx="201522" cy="152400"/>
          </a:xfrm>
        </p:grpSpPr>
        <p:cxnSp>
          <p:nvCxnSpPr>
            <p:cNvPr id="82" name="Прямая соединительная линия 81"/>
            <p:cNvCxnSpPr/>
            <p:nvPr/>
          </p:nvCxnSpPr>
          <p:spPr>
            <a:xfrm rot="5400000">
              <a:off x="2348660" y="3223448"/>
              <a:ext cx="152400" cy="13487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Прямая соединительная линия 82"/>
            <p:cNvCxnSpPr/>
            <p:nvPr/>
          </p:nvCxnSpPr>
          <p:spPr>
            <a:xfrm>
              <a:off x="2357421" y="3357562"/>
              <a:ext cx="201522" cy="158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" name="Группа 83"/>
          <p:cNvGrpSpPr>
            <a:grpSpLocks/>
          </p:cNvGrpSpPr>
          <p:nvPr/>
        </p:nvGrpSpPr>
        <p:grpSpPr bwMode="auto">
          <a:xfrm>
            <a:off x="6572264" y="3500438"/>
            <a:ext cx="201613" cy="152400"/>
            <a:chOff x="2357421" y="3214687"/>
            <a:chExt cx="201522" cy="152400"/>
          </a:xfrm>
        </p:grpSpPr>
        <p:cxnSp>
          <p:nvCxnSpPr>
            <p:cNvPr id="85" name="Прямая соединительная линия 84"/>
            <p:cNvCxnSpPr/>
            <p:nvPr/>
          </p:nvCxnSpPr>
          <p:spPr>
            <a:xfrm rot="5400000">
              <a:off x="2348660" y="3223448"/>
              <a:ext cx="152400" cy="13487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Прямая соединительная линия 85"/>
            <p:cNvCxnSpPr/>
            <p:nvPr/>
          </p:nvCxnSpPr>
          <p:spPr>
            <a:xfrm>
              <a:off x="2357421" y="3357562"/>
              <a:ext cx="201522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" name="Группа 86"/>
          <p:cNvGrpSpPr>
            <a:grpSpLocks/>
          </p:cNvGrpSpPr>
          <p:nvPr/>
        </p:nvGrpSpPr>
        <p:grpSpPr bwMode="auto">
          <a:xfrm>
            <a:off x="1071563" y="3286125"/>
            <a:ext cx="201612" cy="152400"/>
            <a:chOff x="2357421" y="3214687"/>
            <a:chExt cx="201522" cy="152400"/>
          </a:xfrm>
        </p:grpSpPr>
        <p:cxnSp>
          <p:nvCxnSpPr>
            <p:cNvPr id="88" name="Прямая соединительная линия 87"/>
            <p:cNvCxnSpPr/>
            <p:nvPr/>
          </p:nvCxnSpPr>
          <p:spPr>
            <a:xfrm rot="5400000">
              <a:off x="2348660" y="3223448"/>
              <a:ext cx="152400" cy="13487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Прямая соединительная линия 88"/>
            <p:cNvCxnSpPr/>
            <p:nvPr/>
          </p:nvCxnSpPr>
          <p:spPr>
            <a:xfrm>
              <a:off x="2357421" y="3357562"/>
              <a:ext cx="201522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" name="Группа 92"/>
          <p:cNvGrpSpPr>
            <a:grpSpLocks/>
          </p:cNvGrpSpPr>
          <p:nvPr/>
        </p:nvGrpSpPr>
        <p:grpSpPr bwMode="auto">
          <a:xfrm>
            <a:off x="7072330" y="3500438"/>
            <a:ext cx="142875" cy="152400"/>
            <a:chOff x="2357421" y="3214687"/>
            <a:chExt cx="201522" cy="152400"/>
          </a:xfrm>
        </p:grpSpPr>
        <p:cxnSp>
          <p:nvCxnSpPr>
            <p:cNvPr id="94" name="Прямая соединительная линия 93"/>
            <p:cNvCxnSpPr/>
            <p:nvPr/>
          </p:nvCxnSpPr>
          <p:spPr>
            <a:xfrm rot="5400000">
              <a:off x="2348395" y="3223713"/>
              <a:ext cx="152400" cy="13434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Прямая соединительная линия 94"/>
            <p:cNvCxnSpPr/>
            <p:nvPr/>
          </p:nvCxnSpPr>
          <p:spPr>
            <a:xfrm>
              <a:off x="2357421" y="3357562"/>
              <a:ext cx="201522" cy="158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dirty="0" smtClean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Формулы для вычисления площади</a:t>
            </a:r>
            <a:br>
              <a:rPr lang="ru-RU" sz="3200" b="1" dirty="0" smtClean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простых фигур.</a:t>
            </a:r>
            <a:r>
              <a:rPr lang="ru-RU" sz="3200" dirty="0" smtClean="0">
                <a:solidFill>
                  <a:schemeClr val="folHlink"/>
                </a:solidFill>
              </a:rPr>
              <a:t/>
            </a:r>
            <a:br>
              <a:rPr lang="ru-RU" sz="3200" dirty="0" smtClean="0">
                <a:solidFill>
                  <a:schemeClr val="folHlink"/>
                </a:solidFill>
              </a:rPr>
            </a:br>
            <a:endParaRPr lang="ru-RU" sz="3200" dirty="0" smtClean="0">
              <a:solidFill>
                <a:schemeClr val="folHlink"/>
              </a:solidFill>
            </a:endParaRPr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609600" indent="-609600" eaLnBrk="1" hangingPunct="1">
              <a:spcBef>
                <a:spcPct val="0"/>
              </a:spcBef>
              <a:buFontTx/>
              <a:buAutoNum type="arabicPeriod"/>
            </a:pPr>
            <a:r>
              <a:rPr lang="ru-RU" sz="2400" b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Квадрат</a:t>
            </a:r>
          </a:p>
          <a:p>
            <a:pPr marL="609600" indent="-609600" eaLnBrk="1" hangingPunct="1">
              <a:buFontTx/>
              <a:buNone/>
            </a:pPr>
            <a:endParaRPr lang="ru-RU" sz="2000" b="1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 eaLnBrk="1" hangingPunct="1"/>
            <a:endParaRPr lang="ru-RU" sz="2000" b="1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5852" name="Object 12"/>
          <p:cNvGraphicFramePr>
            <a:graphicFrameLocks noChangeAspect="1"/>
          </p:cNvGraphicFramePr>
          <p:nvPr>
            <p:ph sz="quarter" idx="2"/>
          </p:nvPr>
        </p:nvGraphicFramePr>
        <p:xfrm>
          <a:off x="4067175" y="2781300"/>
          <a:ext cx="1500188" cy="646113"/>
        </p:xfrm>
        <a:graphic>
          <a:graphicData uri="http://schemas.openxmlformats.org/presentationml/2006/ole">
            <p:oleObj spid="_x0000_s1026" name="Equation" r:id="rId3" imgW="711000" imgH="393480" progId="">
              <p:embed/>
            </p:oleObj>
          </a:graphicData>
        </a:graphic>
      </p:graphicFrame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2771775" y="1412875"/>
            <a:ext cx="720725" cy="649288"/>
          </a:xfrm>
          <a:prstGeom prst="rect">
            <a:avLst/>
          </a:prstGeom>
          <a:solidFill>
            <a:srgbClr val="FFFFFF"/>
          </a:solidFill>
          <a:ln w="9525">
            <a:solidFill>
              <a:srgbClr val="009900"/>
            </a:solidFill>
            <a:miter lim="800000"/>
            <a:headEnd/>
            <a:tailEnd/>
          </a:ln>
        </p:spPr>
        <p:txBody>
          <a:bodyPr/>
          <a:lstStyle/>
          <a:p>
            <a:endParaRPr lang="ru-RU" b="1">
              <a:solidFill>
                <a:srgbClr val="009900"/>
              </a:solidFill>
              <a:latin typeface="Arial" charset="0"/>
            </a:endParaRP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3995738" y="1628775"/>
            <a:ext cx="28813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sz="2000" b="1" i="1">
                <a:latin typeface="Arial" charset="0"/>
              </a:rPr>
              <a:t>S = a²</a:t>
            </a:r>
            <a:endParaRPr lang="ru-RU" sz="2000" b="1" i="1">
              <a:latin typeface="Arial" charset="0"/>
            </a:endParaRPr>
          </a:p>
        </p:txBody>
      </p:sp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5724525" y="2060575"/>
            <a:ext cx="1008063" cy="576263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ru-RU" b="1">
              <a:latin typeface="Arial" charset="0"/>
            </a:endParaRPr>
          </a:p>
        </p:txBody>
      </p:sp>
      <p:sp>
        <p:nvSpPr>
          <p:cNvPr id="35847" name="Rectangle 7"/>
          <p:cNvSpPr>
            <a:spLocks noChangeArrowheads="1"/>
          </p:cNvSpPr>
          <p:nvPr/>
        </p:nvSpPr>
        <p:spPr bwMode="auto">
          <a:xfrm>
            <a:off x="7164388" y="2133600"/>
            <a:ext cx="12239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S=</a:t>
            </a:r>
            <a:r>
              <a:rPr lang="ru-RU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ab</a:t>
            </a:r>
            <a:endParaRPr lang="ru-RU" sz="2000" b="1" i="1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036" name="Rectangle 9"/>
          <p:cNvSpPr>
            <a:spLocks noChangeArrowheads="1"/>
          </p:cNvSpPr>
          <p:nvPr/>
        </p:nvSpPr>
        <p:spPr bwMode="auto">
          <a:xfrm>
            <a:off x="611188" y="2852738"/>
            <a:ext cx="2736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buFont typeface="Arial" charset="0"/>
              <a:buAutoNum type="arabicPeriod" startAt="3"/>
            </a:pPr>
            <a:r>
              <a:rPr lang="ru-RU" sz="2400" b="1">
                <a:solidFill>
                  <a:srgbClr val="0000FF"/>
                </a:solidFill>
              </a:rPr>
              <a:t>Трапеция</a:t>
            </a:r>
          </a:p>
        </p:txBody>
      </p:sp>
      <p:sp>
        <p:nvSpPr>
          <p:cNvPr id="1037" name="Rectangle 10"/>
          <p:cNvSpPr>
            <a:spLocks noChangeArrowheads="1"/>
          </p:cNvSpPr>
          <p:nvPr/>
        </p:nvSpPr>
        <p:spPr bwMode="auto">
          <a:xfrm>
            <a:off x="2339975" y="2205038"/>
            <a:ext cx="3030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 eaLnBrk="0" hangingPunct="0">
              <a:buFont typeface="Arial" charset="0"/>
              <a:buAutoNum type="arabicPeriod" startAt="2"/>
            </a:pPr>
            <a:r>
              <a:rPr lang="ru-RU" sz="2400" b="1">
                <a:solidFill>
                  <a:srgbClr val="0000FF"/>
                </a:solidFill>
              </a:rPr>
              <a:t>Прямоугольник</a:t>
            </a:r>
          </a:p>
        </p:txBody>
      </p:sp>
      <p:sp>
        <p:nvSpPr>
          <p:cNvPr id="35851" name="AutoShape 11"/>
          <p:cNvSpPr>
            <a:spLocks noChangeArrowheads="1"/>
          </p:cNvSpPr>
          <p:nvPr/>
        </p:nvSpPr>
        <p:spPr bwMode="auto">
          <a:xfrm rot="10800000">
            <a:off x="2700338" y="2781300"/>
            <a:ext cx="1152525" cy="604838"/>
          </a:xfrm>
          <a:custGeom>
            <a:avLst/>
            <a:gdLst>
              <a:gd name="T0" fmla="*/ 1008459 w 21600"/>
              <a:gd name="T1" fmla="*/ 302419 h 21600"/>
              <a:gd name="T2" fmla="*/ 576263 w 21600"/>
              <a:gd name="T3" fmla="*/ 604838 h 21600"/>
              <a:gd name="T4" fmla="*/ 144066 w 21600"/>
              <a:gd name="T5" fmla="*/ 302419 h 21600"/>
              <a:gd name="T6" fmla="*/ 576263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rot="10800000"/>
          <a:lstStyle/>
          <a:p>
            <a:endParaRPr lang="ru-RU" b="1">
              <a:latin typeface="Arial" charset="0"/>
            </a:endParaRPr>
          </a:p>
        </p:txBody>
      </p:sp>
      <p:sp>
        <p:nvSpPr>
          <p:cNvPr id="1039" name="Rectangle 14"/>
          <p:cNvSpPr>
            <a:spLocks noChangeArrowheads="1"/>
          </p:cNvSpPr>
          <p:nvPr/>
        </p:nvSpPr>
        <p:spPr bwMode="auto">
          <a:xfrm>
            <a:off x="2555875" y="3498850"/>
            <a:ext cx="3309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</a:rPr>
              <a:t>4. Параллелограмм</a:t>
            </a:r>
          </a:p>
        </p:txBody>
      </p:sp>
      <p:sp>
        <p:nvSpPr>
          <p:cNvPr id="35855" name="AutoShape 15"/>
          <p:cNvSpPr>
            <a:spLocks noChangeArrowheads="1"/>
          </p:cNvSpPr>
          <p:nvPr/>
        </p:nvSpPr>
        <p:spPr bwMode="auto">
          <a:xfrm rot="10800000">
            <a:off x="5867400" y="3284538"/>
            <a:ext cx="1223963" cy="555625"/>
          </a:xfrm>
          <a:prstGeom prst="parallelogram">
            <a:avLst>
              <a:gd name="adj" fmla="val 55071"/>
            </a:avLst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rot="10800000"/>
          <a:lstStyle/>
          <a:p>
            <a:endParaRPr lang="ru-RU" b="1">
              <a:latin typeface="Arial" charset="0"/>
            </a:endParaRPr>
          </a:p>
        </p:txBody>
      </p:sp>
      <p:sp>
        <p:nvSpPr>
          <p:cNvPr id="35856" name="Text Box 16"/>
          <p:cNvSpPr txBox="1">
            <a:spLocks noChangeArrowheads="1"/>
          </p:cNvSpPr>
          <p:nvPr/>
        </p:nvSpPr>
        <p:spPr bwMode="auto">
          <a:xfrm>
            <a:off x="7308850" y="3357563"/>
            <a:ext cx="938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Arial" charset="0"/>
              </a:rPr>
              <a:t>S = ah</a:t>
            </a:r>
            <a:endParaRPr lang="ru-RU" sz="2000" b="1">
              <a:latin typeface="Arial" charset="0"/>
            </a:endParaRPr>
          </a:p>
        </p:txBody>
      </p:sp>
      <p:sp>
        <p:nvSpPr>
          <p:cNvPr id="1042" name="Rectangle 17"/>
          <p:cNvSpPr>
            <a:spLocks noChangeArrowheads="1"/>
          </p:cNvSpPr>
          <p:nvPr/>
        </p:nvSpPr>
        <p:spPr bwMode="auto">
          <a:xfrm>
            <a:off x="539750" y="4075113"/>
            <a:ext cx="31924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 eaLnBrk="0" hangingPunct="0">
              <a:buFont typeface="Arial" charset="0"/>
              <a:buAutoNum type="arabicPeriod" startAt="5"/>
            </a:pPr>
            <a:r>
              <a:rPr lang="ru-RU" sz="2400" b="1">
                <a:solidFill>
                  <a:srgbClr val="0000FF"/>
                </a:solidFill>
              </a:rPr>
              <a:t>Прямоугольный </a:t>
            </a:r>
          </a:p>
          <a:p>
            <a:pPr marL="342900" indent="-342900" eaLnBrk="0" hangingPunct="0">
              <a:buFont typeface="Arial" charset="0"/>
              <a:buNone/>
            </a:pPr>
            <a:r>
              <a:rPr lang="ru-RU" sz="2400" b="1">
                <a:solidFill>
                  <a:srgbClr val="0000FF"/>
                </a:solidFill>
              </a:rPr>
              <a:t>      треугольник</a:t>
            </a:r>
          </a:p>
        </p:txBody>
      </p:sp>
      <p:sp>
        <p:nvSpPr>
          <p:cNvPr id="35858" name="AutoShape 18"/>
          <p:cNvSpPr>
            <a:spLocks noChangeArrowheads="1"/>
          </p:cNvSpPr>
          <p:nvPr/>
        </p:nvSpPr>
        <p:spPr bwMode="auto">
          <a:xfrm>
            <a:off x="3851275" y="4005263"/>
            <a:ext cx="863600" cy="809625"/>
          </a:xfrm>
          <a:prstGeom prst="rtTriangle">
            <a:avLst/>
          </a:prstGeom>
          <a:solidFill>
            <a:srgbClr val="FFFFFF"/>
          </a:solidFill>
          <a:ln w="9525">
            <a:solidFill>
              <a:srgbClr val="009900"/>
            </a:solidFill>
            <a:miter lim="800000"/>
            <a:headEnd/>
            <a:tailEnd/>
          </a:ln>
        </p:spPr>
        <p:txBody>
          <a:bodyPr/>
          <a:lstStyle/>
          <a:p>
            <a:endParaRPr lang="ru-RU" b="1">
              <a:latin typeface="Arial" charset="0"/>
            </a:endParaRPr>
          </a:p>
        </p:txBody>
      </p:sp>
      <p:graphicFrame>
        <p:nvGraphicFramePr>
          <p:cNvPr id="35859" name="Object 19"/>
          <p:cNvGraphicFramePr>
            <a:graphicFrameLocks noChangeAspect="1"/>
          </p:cNvGraphicFramePr>
          <p:nvPr>
            <p:ph sz="quarter" idx="3"/>
          </p:nvPr>
        </p:nvGraphicFramePr>
        <p:xfrm>
          <a:off x="4859338" y="4149725"/>
          <a:ext cx="1503362" cy="792163"/>
        </p:xfrm>
        <a:graphic>
          <a:graphicData uri="http://schemas.openxmlformats.org/presentationml/2006/ole">
            <p:oleObj spid="_x0000_s1027" name="Формула" r:id="rId4" imgW="571320" imgH="393480" progId="Equation.3">
              <p:embed/>
            </p:oleObj>
          </a:graphicData>
        </a:graphic>
      </p:graphicFrame>
      <p:sp>
        <p:nvSpPr>
          <p:cNvPr id="1044" name="Rectangle 21"/>
          <p:cNvSpPr>
            <a:spLocks noChangeArrowheads="1"/>
          </p:cNvSpPr>
          <p:nvPr/>
        </p:nvSpPr>
        <p:spPr bwMode="auto">
          <a:xfrm>
            <a:off x="2627313" y="4938713"/>
            <a:ext cx="29924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 eaLnBrk="0" hangingPunct="0">
              <a:buFont typeface="Arial" charset="0"/>
              <a:buAutoNum type="arabicPeriod" startAt="6"/>
            </a:pPr>
            <a:r>
              <a:rPr lang="ru-RU" sz="2400" b="1">
                <a:solidFill>
                  <a:srgbClr val="0000FF"/>
                </a:solidFill>
              </a:rPr>
              <a:t>Произвольный </a:t>
            </a:r>
          </a:p>
          <a:p>
            <a:pPr marL="342900" indent="-342900" eaLnBrk="0" hangingPunct="0">
              <a:buFont typeface="Arial" charset="0"/>
              <a:buNone/>
            </a:pPr>
            <a:r>
              <a:rPr lang="ru-RU" sz="2400" b="1">
                <a:solidFill>
                  <a:srgbClr val="0000FF"/>
                </a:solidFill>
              </a:rPr>
              <a:t>      треугольник</a:t>
            </a:r>
          </a:p>
        </p:txBody>
      </p:sp>
      <p:sp>
        <p:nvSpPr>
          <p:cNvPr id="35862" name="AutoShape 22"/>
          <p:cNvSpPr>
            <a:spLocks noChangeArrowheads="1"/>
          </p:cNvSpPr>
          <p:nvPr/>
        </p:nvSpPr>
        <p:spPr bwMode="auto">
          <a:xfrm>
            <a:off x="5580063" y="4868863"/>
            <a:ext cx="1150937" cy="7874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ru-RU" b="1">
              <a:solidFill>
                <a:schemeClr val="hlink"/>
              </a:solidFill>
              <a:latin typeface="Arial" charset="0"/>
            </a:endParaRPr>
          </a:p>
        </p:txBody>
      </p:sp>
      <p:graphicFrame>
        <p:nvGraphicFramePr>
          <p:cNvPr id="35863" name="Object 23"/>
          <p:cNvGraphicFramePr>
            <a:graphicFrameLocks noChangeAspect="1"/>
          </p:cNvGraphicFramePr>
          <p:nvPr/>
        </p:nvGraphicFramePr>
        <p:xfrm>
          <a:off x="7019925" y="4868863"/>
          <a:ext cx="1149350" cy="792162"/>
        </p:xfrm>
        <a:graphic>
          <a:graphicData uri="http://schemas.openxmlformats.org/presentationml/2006/ole">
            <p:oleObj spid="_x0000_s1028" name="Формула" r:id="rId5" imgW="571320" imgH="393480" progId="Equation.3">
              <p:embed/>
            </p:oleObj>
          </a:graphicData>
        </a:graphic>
      </p:graphicFrame>
      <p:sp>
        <p:nvSpPr>
          <p:cNvPr id="1046" name="Rectangle 24"/>
          <p:cNvSpPr>
            <a:spLocks noChangeArrowheads="1"/>
          </p:cNvSpPr>
          <p:nvPr/>
        </p:nvSpPr>
        <p:spPr bwMode="auto">
          <a:xfrm>
            <a:off x="755650" y="6018213"/>
            <a:ext cx="15509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buFont typeface="Arial" charset="0"/>
              <a:buNone/>
            </a:pPr>
            <a:r>
              <a:rPr lang="ru-RU" sz="2400" b="1">
                <a:solidFill>
                  <a:srgbClr val="0000FF"/>
                </a:solidFill>
              </a:rPr>
              <a:t>7.   Ромб</a:t>
            </a:r>
          </a:p>
        </p:txBody>
      </p:sp>
      <p:sp>
        <p:nvSpPr>
          <p:cNvPr id="35865" name="AutoShape 25"/>
          <p:cNvSpPr>
            <a:spLocks noChangeArrowheads="1"/>
          </p:cNvSpPr>
          <p:nvPr/>
        </p:nvSpPr>
        <p:spPr bwMode="auto">
          <a:xfrm>
            <a:off x="2411413" y="5499100"/>
            <a:ext cx="790575" cy="1358900"/>
          </a:xfrm>
          <a:prstGeom prst="diamond">
            <a:avLst/>
          </a:prstGeom>
          <a:solidFill>
            <a:srgbClr val="FFFFFF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/>
          <a:lstStyle/>
          <a:p>
            <a:endParaRPr lang="ru-RU" b="1">
              <a:latin typeface="Arial" charset="0"/>
            </a:endParaRPr>
          </a:p>
        </p:txBody>
      </p:sp>
      <p:graphicFrame>
        <p:nvGraphicFramePr>
          <p:cNvPr id="35866" name="Object 26"/>
          <p:cNvGraphicFramePr>
            <a:graphicFrameLocks noChangeAspect="1"/>
          </p:cNvGraphicFramePr>
          <p:nvPr/>
        </p:nvGraphicFramePr>
        <p:xfrm>
          <a:off x="3563938" y="5876925"/>
          <a:ext cx="1227137" cy="827088"/>
        </p:xfrm>
        <a:graphic>
          <a:graphicData uri="http://schemas.openxmlformats.org/presentationml/2006/ole">
            <p:oleObj spid="_x0000_s1029" name="Формула" r:id="rId6" imgW="583920" imgH="393480" progId="Equation.3">
              <p:embed/>
            </p:oleObj>
          </a:graphicData>
        </a:graphic>
      </p:graphicFrame>
      <p:sp>
        <p:nvSpPr>
          <p:cNvPr id="35867" name="Text Box 27"/>
          <p:cNvSpPr txBox="1">
            <a:spLocks noChangeArrowheads="1"/>
          </p:cNvSpPr>
          <p:nvPr/>
        </p:nvSpPr>
        <p:spPr bwMode="auto">
          <a:xfrm>
            <a:off x="5292725" y="6021388"/>
            <a:ext cx="938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Arial" charset="0"/>
              </a:rPr>
              <a:t>S = ah</a:t>
            </a:r>
            <a:endParaRPr lang="ru-RU" sz="2000" b="1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8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8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8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8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70" decel="100000"/>
                                        <p:tgtEl>
                                          <p:spTgt spid="358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770" decel="100000"/>
                                        <p:tgtEl>
                                          <p:spTgt spid="3585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5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9" dur="770" fill="hold"/>
                                        <p:tgtEl>
                                          <p:spTgt spid="35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1" dur="770" fill="hold"/>
                                        <p:tgtEl>
                                          <p:spTgt spid="35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35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70" decel="100000"/>
                                        <p:tgtEl>
                                          <p:spTgt spid="358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770" decel="100000"/>
                                        <p:tgtEl>
                                          <p:spTgt spid="3586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6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5" dur="770" fill="hold"/>
                                        <p:tgtEl>
                                          <p:spTgt spid="35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7" dur="770" fill="hold"/>
                                        <p:tgtEl>
                                          <p:spTgt spid="35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58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58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5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5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5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5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5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5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 animBg="1"/>
      <p:bldP spid="35845" grpId="0"/>
      <p:bldP spid="35846" grpId="0" animBg="1"/>
      <p:bldP spid="35847" grpId="0"/>
      <p:bldP spid="35851" grpId="0" animBg="1"/>
      <p:bldP spid="35855" grpId="0" animBg="1"/>
      <p:bldP spid="35856" grpId="0"/>
      <p:bldP spid="35858" grpId="0" animBg="1"/>
      <p:bldP spid="35862" grpId="0" animBg="1"/>
      <p:bldP spid="35865" grpId="0" animBg="1"/>
      <p:bldP spid="3586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Box 3"/>
          <p:cNvSpPr txBox="1">
            <a:spLocks noChangeArrowheads="1"/>
          </p:cNvSpPr>
          <p:nvPr/>
        </p:nvSpPr>
        <p:spPr bwMode="auto">
          <a:xfrm>
            <a:off x="395288" y="44451"/>
            <a:ext cx="78914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2800" b="1" i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ru-RU" sz="2800" b="1" i="1" dirty="0">
                <a:solidFill>
                  <a:srgbClr val="C00000"/>
                </a:solidFill>
                <a:latin typeface="Calibri" pitchFamily="34" charset="0"/>
              </a:rPr>
              <a:t/>
            </a:r>
            <a:br>
              <a:rPr lang="ru-RU" sz="2800" b="1" i="1" dirty="0">
                <a:solidFill>
                  <a:srgbClr val="C00000"/>
                </a:solidFill>
                <a:latin typeface="Calibri" pitchFamily="34" charset="0"/>
              </a:rPr>
            </a:br>
            <a:r>
              <a:rPr lang="ru-RU" sz="2800" b="1" i="1" dirty="0" smtClean="0">
                <a:solidFill>
                  <a:srgbClr val="C00000"/>
                </a:solidFill>
                <a:latin typeface="Calibri" pitchFamily="34" charset="0"/>
              </a:rPr>
              <a:t>Вычислить площадь фигур:</a:t>
            </a:r>
            <a:endParaRPr lang="ru-RU" sz="2800" dirty="0">
              <a:latin typeface="Calibri" pitchFamily="34" charset="0"/>
            </a:endParaRPr>
          </a:p>
        </p:txBody>
      </p:sp>
      <p:sp>
        <p:nvSpPr>
          <p:cNvPr id="4" name="Управляющая кнопка: далее 3">
            <a:hlinkClick r:id="rId2" action="ppaction://hlinksldjump" highlightClick="1"/>
          </p:cNvPr>
          <p:cNvSpPr/>
          <p:nvPr/>
        </p:nvSpPr>
        <p:spPr>
          <a:xfrm>
            <a:off x="6804025" y="5157788"/>
            <a:ext cx="1592263" cy="79216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0" name="Picture 2" descr="C:\Users\Катюша\Desktop\i0BZ0EQPS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928662" y="1000108"/>
            <a:ext cx="7500990" cy="544883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/>
          <a:lstStyle/>
          <a:p>
            <a:r>
              <a:rPr lang="ru-RU" sz="2800" b="1" dirty="0" smtClean="0"/>
              <a:t>Самостоятельная работа.</a:t>
            </a:r>
            <a:endParaRPr lang="ru-RU" sz="28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857232"/>
          <a:ext cx="8229600" cy="4531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6238"/>
                <a:gridCol w="4043362"/>
              </a:tblGrid>
              <a:tr h="571504"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              1 вариант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          2 вариант</a:t>
                      </a:r>
                      <a:endParaRPr lang="ru-RU" dirty="0"/>
                    </a:p>
                  </a:txBody>
                  <a:tcPr/>
                </a:tc>
              </a:tr>
              <a:tr h="3959991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dirty="0" smtClean="0"/>
                        <a:t>Длины оснований равнобедренной трапеции равны 12 см и 28 см, а длина боковой стороны равна 10 см. Вычислите площадь трапеции.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ru-RU" dirty="0" smtClean="0"/>
                    </a:p>
                    <a:p>
                      <a:pPr marL="342900" indent="-342900">
                        <a:buAutoNum type="arabicPeriod"/>
                      </a:pPr>
                      <a:endParaRPr lang="ru-RU" dirty="0" smtClean="0"/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 smtClean="0"/>
                        <a:t>Боковая сторона трапеции равна 5, а один из прилегающих к ней углов равен 30°. Найдите площадь трапеции, если её основания равны 3 и 9.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dirty="0" smtClean="0"/>
                        <a:t>Длины оснований равнобедренной трапеции равны 10 см и 12 см, а длина боковой стороны равна 3 см. Вычислите площадь трапеции.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ru-RU" dirty="0" smtClean="0"/>
                    </a:p>
                    <a:p>
                      <a:pPr marL="342900" indent="-342900">
                        <a:buAutoNum type="arabicPeriod"/>
                      </a:pPr>
                      <a:endParaRPr lang="ru-RU" dirty="0" smtClean="0"/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 smtClean="0"/>
                        <a:t>В равнобедренной трапеции основания равны 3 и 9, а один из углов между боковой стороной и основанием равен 45°. Найдите площадь трапеции.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/>
          <a:lstStyle/>
          <a:p>
            <a:r>
              <a:rPr lang="ru-RU" sz="2800" b="1" dirty="0" smtClean="0"/>
              <a:t>Поведем итоги.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928670"/>
            <a:ext cx="8229600" cy="5097467"/>
          </a:xfrm>
        </p:spPr>
        <p:txBody>
          <a:bodyPr/>
          <a:lstStyle/>
          <a:p>
            <a:r>
              <a:rPr lang="ru-RU" b="1" dirty="0" smtClean="0"/>
              <a:t>Вопрос-ответ:</a:t>
            </a:r>
          </a:p>
          <a:p>
            <a:r>
              <a:rPr lang="ru-RU" sz="2400" dirty="0" smtClean="0"/>
              <a:t>Трапеция это-…..</a:t>
            </a:r>
          </a:p>
          <a:p>
            <a:r>
              <a:rPr lang="ru-RU" sz="2400" dirty="0" smtClean="0"/>
              <a:t>Высота трапеции это……</a:t>
            </a:r>
          </a:p>
          <a:p>
            <a:r>
              <a:rPr lang="ru-RU" sz="2400" dirty="0" smtClean="0"/>
              <a:t>Виды трапеции……..</a:t>
            </a:r>
          </a:p>
          <a:p>
            <a:r>
              <a:rPr lang="ru-RU" sz="2400" dirty="0" smtClean="0"/>
              <a:t>Основания трапеции …..</a:t>
            </a:r>
          </a:p>
          <a:p>
            <a:r>
              <a:rPr lang="ru-RU" sz="2400" dirty="0" smtClean="0"/>
              <a:t>Для вычисления площади трапеции надо знать</a:t>
            </a:r>
            <a:r>
              <a:rPr lang="ru-RU" sz="2400" dirty="0" smtClean="0"/>
              <a:t>……..</a:t>
            </a:r>
          </a:p>
          <a:p>
            <a:r>
              <a:rPr lang="ru-RU" sz="2400" dirty="0" smtClean="0"/>
              <a:t>Сформулировать теорему о </a:t>
            </a:r>
            <a:r>
              <a:rPr lang="ru-RU" sz="2400" smtClean="0"/>
              <a:t>площади трапеции.</a:t>
            </a:r>
            <a:endParaRPr lang="ru-RU" sz="2400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/>
              <a:t>Домашнее задание:</a:t>
            </a:r>
            <a:endParaRPr lang="ru-RU" sz="2800" b="1" dirty="0"/>
          </a:p>
        </p:txBody>
      </p:sp>
      <p:pic>
        <p:nvPicPr>
          <p:cNvPr id="23554" name="Picture 2" descr="C:\Users\Катюша\Desktop\136529_html_m5e76aeec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106818"/>
            <a:ext cx="8072494" cy="522737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TS10190870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15783FE-50CA-484F-AF57-29198C702E4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TS101908700</Template>
  <TotalTime>392</TotalTime>
  <Words>380</Words>
  <Application>Microsoft Office PowerPoint</Application>
  <PresentationFormat>Экран (4:3)</PresentationFormat>
  <Paragraphs>88</Paragraphs>
  <Slides>9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TS101908700</vt:lpstr>
      <vt:lpstr>Equation</vt:lpstr>
      <vt:lpstr>Формула</vt:lpstr>
      <vt:lpstr>Площадь трапеции. Решение задач. Урок геометрии в 8 классе </vt:lpstr>
      <vt:lpstr>Цели урока:</vt:lpstr>
      <vt:lpstr>Проверка домашнего     задания                №480(а)</vt:lpstr>
      <vt:lpstr>№482</vt:lpstr>
      <vt:lpstr> Формулы для вычисления площади простых фигур. </vt:lpstr>
      <vt:lpstr>Слайд 6</vt:lpstr>
      <vt:lpstr>Самостоятельная работа.</vt:lpstr>
      <vt:lpstr>Поведем итоги.</vt:lpstr>
      <vt:lpstr>Домашнее задание: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занимательных задач при обучении младших школьников математике</dc:title>
  <dc:subject>Шаблон оформления</dc:subject>
  <dc:creator>Таня</dc:creator>
  <dc:description>Шаблон оформления
Корпорация Майкрософт</dc:description>
  <cp:lastModifiedBy>Катюша</cp:lastModifiedBy>
  <cp:revision>103</cp:revision>
  <dcterms:created xsi:type="dcterms:W3CDTF">2012-05-08T16:49:11Z</dcterms:created>
  <dcterms:modified xsi:type="dcterms:W3CDTF">2017-09-24T19:55:20Z</dcterms:modified>
  <cp:category>Шаблон оформления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534669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  <property fmtid="{D5CDD505-2E9C-101B-9397-08002B2CF9AE}" pid="5" name="_TemplateID">
    <vt:lpwstr>TC019087009991</vt:lpwstr>
  </property>
</Properties>
</file>